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60" r:id="rId4"/>
    <p:sldId id="258" r:id="rId5"/>
    <p:sldId id="259"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1166"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46B192E-DF86-4CDD-8D67-66E97CF0E202}" type="datetimeFigureOut">
              <a:rPr lang="en-IN" smtClean="0"/>
              <a:t>10-03-2023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CEC3440F-C778-481B-8544-0ED939411247}" type="slidenum">
              <a:rPr lang="en-IN" smtClean="0"/>
              <a:t>‹#›</a:t>
            </a:fld>
            <a:endParaRPr lang="en-IN"/>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985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6B192E-DF86-4CDD-8D67-66E97CF0E202}"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C3440F-C778-481B-8544-0ED939411247}" type="slidenum">
              <a:rPr lang="en-IN" smtClean="0"/>
              <a:t>‹#›</a:t>
            </a:fld>
            <a:endParaRPr lang="en-IN"/>
          </a:p>
        </p:txBody>
      </p:sp>
    </p:spTree>
    <p:extLst>
      <p:ext uri="{BB962C8B-B14F-4D97-AF65-F5344CB8AC3E}">
        <p14:creationId xmlns:p14="http://schemas.microsoft.com/office/powerpoint/2010/main" val="191509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B192E-DF86-4CDD-8D67-66E97CF0E202}"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C3440F-C778-481B-8544-0ED939411247}" type="slidenum">
              <a:rPr lang="en-IN" smtClean="0"/>
              <a:t>‹#›</a:t>
            </a:fld>
            <a:endParaRPr lang="en-IN"/>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221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B192E-DF86-4CDD-8D67-66E97CF0E202}"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C3440F-C778-481B-8544-0ED939411247}"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769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B192E-DF86-4CDD-8D67-66E97CF0E202}"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C3440F-C778-481B-8544-0ED939411247}" type="slidenum">
              <a:rPr lang="en-IN" smtClean="0"/>
              <a:t>‹#›</a:t>
            </a:fld>
            <a:endParaRPr lang="en-IN"/>
          </a:p>
        </p:txBody>
      </p:sp>
    </p:spTree>
    <p:extLst>
      <p:ext uri="{BB962C8B-B14F-4D97-AF65-F5344CB8AC3E}">
        <p14:creationId xmlns:p14="http://schemas.microsoft.com/office/powerpoint/2010/main" val="4275750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B192E-DF86-4CDD-8D67-66E97CF0E202}"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C3440F-C778-481B-8544-0ED939411247}"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66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B192E-DF86-4CDD-8D67-66E97CF0E202}"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C3440F-C778-481B-8544-0ED939411247}" type="slidenum">
              <a:rPr lang="en-IN" smtClean="0"/>
              <a:t>‹#›</a:t>
            </a:fld>
            <a:endParaRPr lang="en-IN"/>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126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6B192E-DF86-4CDD-8D67-66E97CF0E202}"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C3440F-C778-481B-8544-0ED939411247}"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8061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6B192E-DF86-4CDD-8D67-66E97CF0E202}"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C3440F-C778-481B-8544-0ED939411247}" type="slidenum">
              <a:rPr lang="en-IN" smtClean="0"/>
              <a:t>‹#›</a:t>
            </a:fld>
            <a:endParaRPr lang="en-IN"/>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71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6B192E-DF86-4CDD-8D67-66E97CF0E202}"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C3440F-C778-481B-8544-0ED939411247}" type="slidenum">
              <a:rPr lang="en-IN" smtClean="0"/>
              <a:t>‹#›</a:t>
            </a:fld>
            <a:endParaRPr lang="en-IN"/>
          </a:p>
        </p:txBody>
      </p:sp>
    </p:spTree>
    <p:extLst>
      <p:ext uri="{BB962C8B-B14F-4D97-AF65-F5344CB8AC3E}">
        <p14:creationId xmlns:p14="http://schemas.microsoft.com/office/powerpoint/2010/main" val="89257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B192E-DF86-4CDD-8D67-66E97CF0E202}"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C3440F-C778-481B-8544-0ED939411247}" type="slidenum">
              <a:rPr lang="en-IN" smtClean="0"/>
              <a:t>‹#›</a:t>
            </a:fld>
            <a:endParaRPr lang="en-IN"/>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936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6B192E-DF86-4CDD-8D67-66E97CF0E202}"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C3440F-C778-481B-8544-0ED939411247}" type="slidenum">
              <a:rPr lang="en-IN" smtClean="0"/>
              <a:t>‹#›</a:t>
            </a:fld>
            <a:endParaRPr lang="en-IN"/>
          </a:p>
        </p:txBody>
      </p:sp>
    </p:spTree>
    <p:extLst>
      <p:ext uri="{BB962C8B-B14F-4D97-AF65-F5344CB8AC3E}">
        <p14:creationId xmlns:p14="http://schemas.microsoft.com/office/powerpoint/2010/main" val="424837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6B192E-DF86-4CDD-8D67-66E97CF0E202}" type="datetimeFigureOut">
              <a:rPr lang="en-IN" smtClean="0"/>
              <a:t>10-03-2023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EC3440F-C778-481B-8544-0ED939411247}" type="slidenum">
              <a:rPr lang="en-IN" smtClean="0"/>
              <a:t>‹#›</a:t>
            </a:fld>
            <a:endParaRPr lang="en-IN"/>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07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6B192E-DF86-4CDD-8D67-66E97CF0E202}" type="datetimeFigureOut">
              <a:rPr lang="en-IN" smtClean="0"/>
              <a:t>10-03-2023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EC3440F-C778-481B-8544-0ED939411247}"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046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192E-DF86-4CDD-8D67-66E97CF0E202}" type="datetimeFigureOut">
              <a:rPr lang="en-IN" smtClean="0"/>
              <a:t>10-03-2023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EC3440F-C778-481B-8544-0ED939411247}" type="slidenum">
              <a:rPr lang="en-IN" smtClean="0"/>
              <a:t>‹#›</a:t>
            </a:fld>
            <a:endParaRPr lang="en-IN"/>
          </a:p>
        </p:txBody>
      </p:sp>
    </p:spTree>
    <p:extLst>
      <p:ext uri="{BB962C8B-B14F-4D97-AF65-F5344CB8AC3E}">
        <p14:creationId xmlns:p14="http://schemas.microsoft.com/office/powerpoint/2010/main" val="248309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6B192E-DF86-4CDD-8D67-66E97CF0E202}"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C3440F-C778-481B-8544-0ED939411247}" type="slidenum">
              <a:rPr lang="en-IN" smtClean="0"/>
              <a:t>‹#›</a:t>
            </a:fld>
            <a:endParaRPr lang="en-IN"/>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3183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6B192E-DF86-4CDD-8D67-66E97CF0E202}"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C3440F-C778-481B-8544-0ED939411247}" type="slidenum">
              <a:rPr lang="en-IN" smtClean="0"/>
              <a:t>‹#›</a:t>
            </a:fld>
            <a:endParaRPr lang="en-IN"/>
          </a:p>
        </p:txBody>
      </p:sp>
    </p:spTree>
    <p:extLst>
      <p:ext uri="{BB962C8B-B14F-4D97-AF65-F5344CB8AC3E}">
        <p14:creationId xmlns:p14="http://schemas.microsoft.com/office/powerpoint/2010/main" val="48346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6B192E-DF86-4CDD-8D67-66E97CF0E202}" type="datetimeFigureOut">
              <a:rPr lang="en-IN" smtClean="0"/>
              <a:t>10-03-2023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C3440F-C778-481B-8544-0ED939411247}" type="slidenum">
              <a:rPr lang="en-IN" smtClean="0"/>
              <a:t>‹#›</a:t>
            </a:fld>
            <a:endParaRPr lang="en-IN"/>
          </a:p>
        </p:txBody>
      </p:sp>
    </p:spTree>
    <p:extLst>
      <p:ext uri="{BB962C8B-B14F-4D97-AF65-F5344CB8AC3E}">
        <p14:creationId xmlns:p14="http://schemas.microsoft.com/office/powerpoint/2010/main" val="348447900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DC8E-FCB7-E39E-B080-5C4A451E0F3E}"/>
              </a:ext>
            </a:extLst>
          </p:cNvPr>
          <p:cNvSpPr>
            <a:spLocks noGrp="1"/>
          </p:cNvSpPr>
          <p:nvPr>
            <p:ph type="ctrTitle"/>
          </p:nvPr>
        </p:nvSpPr>
        <p:spPr>
          <a:xfrm>
            <a:off x="1540972" y="1035699"/>
            <a:ext cx="9055788" cy="2350966"/>
          </a:xfrm>
        </p:spPr>
        <p:txBody>
          <a:bodyPr>
            <a:normAutofit/>
          </a:bodyPr>
          <a:lstStyle/>
          <a:p>
            <a:pPr algn="just"/>
            <a:endParaRPr lang="en-IN" sz="4400" dirty="0"/>
          </a:p>
        </p:txBody>
      </p:sp>
      <p:sp>
        <p:nvSpPr>
          <p:cNvPr id="3" name="Subtitle 2">
            <a:extLst>
              <a:ext uri="{FF2B5EF4-FFF2-40B4-BE49-F238E27FC236}">
                <a16:creationId xmlns:a16="http://schemas.microsoft.com/office/drawing/2014/main" id="{0A26D3C8-2601-A322-84E1-538791860D94}"/>
              </a:ext>
            </a:extLst>
          </p:cNvPr>
          <p:cNvSpPr>
            <a:spLocks noGrp="1"/>
          </p:cNvSpPr>
          <p:nvPr>
            <p:ph type="subTitle" idx="1"/>
          </p:nvPr>
        </p:nvSpPr>
        <p:spPr/>
        <p:txBody>
          <a:bodyPr>
            <a:noAutofit/>
          </a:bodyPr>
          <a:lstStyle/>
          <a:p>
            <a:endParaRPr lang="en-IN" sz="1800" dirty="0">
              <a:latin typeface="Times New Roman" panose="02020603050405020304" pitchFamily="18" charset="0"/>
              <a:cs typeface="Times New Roman" panose="02020603050405020304" pitchFamily="18" charset="0"/>
            </a:endParaRPr>
          </a:p>
        </p:txBody>
      </p:sp>
      <p:pic>
        <p:nvPicPr>
          <p:cNvPr id="1026" name="Picture 2" descr="Computation of Cost of Capital: Financial Management">
            <a:extLst>
              <a:ext uri="{FF2B5EF4-FFF2-40B4-BE49-F238E27FC236}">
                <a16:creationId xmlns:a16="http://schemas.microsoft.com/office/drawing/2014/main" id="{D60CB90F-9507-FC70-27A1-AC558D674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702" y="1333500"/>
            <a:ext cx="780850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683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3887-C673-A3B6-D1E1-82B20179E7F9}"/>
              </a:ext>
            </a:extLst>
          </p:cNvPr>
          <p:cNvSpPr>
            <a:spLocks noGrp="1"/>
          </p:cNvSpPr>
          <p:nvPr>
            <p:ph type="title"/>
          </p:nvPr>
        </p:nvSpPr>
        <p:spPr/>
        <p:txBody>
          <a:bodyPr>
            <a:normAutofit fontScale="90000"/>
          </a:bodyPr>
          <a:lstStyle/>
          <a:p>
            <a:r>
              <a:rPr lang="en-US" sz="4400" dirty="0">
                <a:effectLst/>
                <a:latin typeface="Stencil" panose="040409050D0802020404" pitchFamily="82" charset="0"/>
                <a:ea typeface="Times New Roman" panose="02020603050405020304" pitchFamily="18" charset="0"/>
              </a:rPr>
              <a:t>Measurement of Cost of Capital</a:t>
            </a:r>
            <a:br>
              <a:rPr lang="en-IN" sz="4400" dirty="0">
                <a:effectLst/>
                <a:latin typeface="Stencil" panose="040409050D0802020404" pitchFamily="82" charset="0"/>
                <a:ea typeface="Calibri" panose="020F0502020204030204" pitchFamily="34" charset="0"/>
              </a:rPr>
            </a:br>
            <a:endParaRPr lang="en-IN" dirty="0">
              <a:latin typeface="Stencil" panose="040409050D0802020404" pitchFamily="82" charset="0"/>
            </a:endParaRPr>
          </a:p>
        </p:txBody>
      </p:sp>
      <p:sp>
        <p:nvSpPr>
          <p:cNvPr id="3" name="Content Placeholder 2">
            <a:extLst>
              <a:ext uri="{FF2B5EF4-FFF2-40B4-BE49-F238E27FC236}">
                <a16:creationId xmlns:a16="http://schemas.microsoft.com/office/drawing/2014/main" id="{882AB294-5DFE-47DF-4AD7-E45C3AB1D108}"/>
              </a:ext>
            </a:extLst>
          </p:cNvPr>
          <p:cNvSpPr>
            <a:spLocks noGrp="1"/>
          </p:cNvSpPr>
          <p:nvPr>
            <p:ph idx="1"/>
          </p:nvPr>
        </p:nvSpPr>
        <p:spPr/>
        <p:txBody>
          <a:bodyPr/>
          <a:lstStyle/>
          <a:p>
            <a:pPr marL="0" indent="0" algn="just">
              <a:lnSpc>
                <a:spcPct val="107000"/>
              </a:lnSpc>
              <a:spcAft>
                <a:spcPts val="80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measurement of cost of capital refers to the process of determining the cost of funds to the firms. Once, the cost has been determined, it is in the light of this cost that the capital budgeting proposal will be evaluated.</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there is a mistake in the determination of the cost of capital, then the investment decision as well as other decisions may be taken wrongly and thus, ultimately affecting the profitability and survival of the firm.</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186539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208D-6181-4511-5283-27761F8935CE}"/>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66B290B4-520C-57CC-BF0E-086BE4B878A4}"/>
              </a:ext>
            </a:extLst>
          </p:cNvPr>
          <p:cNvSpPr>
            <a:spLocks noGrp="1"/>
          </p:cNvSpPr>
          <p:nvPr>
            <p:ph idx="1"/>
          </p:nvPr>
        </p:nvSpPr>
        <p:spPr/>
        <p:txBody>
          <a:bodyPr/>
          <a:lstStyle/>
          <a:p>
            <a:endParaRPr lang="en-IN" dirty="0"/>
          </a:p>
        </p:txBody>
      </p:sp>
      <p:pic>
        <p:nvPicPr>
          <p:cNvPr id="2050" name="Picture 2" descr="Classification of Cost of Capital - YouTube">
            <a:extLst>
              <a:ext uri="{FF2B5EF4-FFF2-40B4-BE49-F238E27FC236}">
                <a16:creationId xmlns:a16="http://schemas.microsoft.com/office/drawing/2014/main" id="{E0C7CB73-F7E4-D609-F9BA-1F0978FEF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800099"/>
            <a:ext cx="9601196" cy="555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9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796F-484F-9621-EAC3-1B1C975A08D9}"/>
              </a:ext>
            </a:extLst>
          </p:cNvPr>
          <p:cNvSpPr>
            <a:spLocks noGrp="1"/>
          </p:cNvSpPr>
          <p:nvPr>
            <p:ph type="title"/>
          </p:nvPr>
        </p:nvSpPr>
        <p:spPr/>
        <p:txBody>
          <a:bodyPr>
            <a:normAutofit fontScale="90000"/>
          </a:bodyPr>
          <a:lstStyle/>
          <a:p>
            <a:r>
              <a:rPr lang="en-US" sz="4400" b="1" dirty="0">
                <a:effectLst/>
                <a:latin typeface="Times New Roman" panose="02020603050405020304" pitchFamily="18" charset="0"/>
                <a:ea typeface="Times New Roman" panose="02020603050405020304" pitchFamily="18" charset="0"/>
              </a:rPr>
              <a:t>Classification of Cost of Capital</a:t>
            </a:r>
            <a:br>
              <a:rPr lang="en-IN" sz="4400" dirty="0">
                <a:effectLst/>
                <a:latin typeface="Calibri" panose="020F0502020204030204" pitchFamily="34" charset="0"/>
                <a:ea typeface="Calibri" panose="020F0502020204030204" pitchFamily="34" charset="0"/>
              </a:rPr>
            </a:br>
            <a:endParaRPr lang="en-IN" dirty="0"/>
          </a:p>
        </p:txBody>
      </p:sp>
      <p:sp>
        <p:nvSpPr>
          <p:cNvPr id="3" name="Content Placeholder 2">
            <a:extLst>
              <a:ext uri="{FF2B5EF4-FFF2-40B4-BE49-F238E27FC236}">
                <a16:creationId xmlns:a16="http://schemas.microsoft.com/office/drawing/2014/main" id="{8819148A-AACF-808E-B643-4D492A69D609}"/>
              </a:ext>
            </a:extLst>
          </p:cNvPr>
          <p:cNvSpPr>
            <a:spLocks noGrp="1"/>
          </p:cNvSpPr>
          <p:nvPr>
            <p:ph idx="1"/>
          </p:nvPr>
        </p:nvSpPr>
        <p:spPr>
          <a:xfrm>
            <a:off x="1295401" y="2491273"/>
            <a:ext cx="9601196" cy="3384595"/>
          </a:xfrm>
        </p:spPr>
        <p:txBody>
          <a:bodyPr>
            <a:noAutofit/>
          </a:bodyPr>
          <a:lstStyle/>
          <a:p>
            <a:pPr lvl="0" algn="just">
              <a:lnSpc>
                <a:spcPct val="107000"/>
              </a:lnSpc>
              <a:spcAft>
                <a:spcPts val="800"/>
              </a:spcAft>
              <a:buFont typeface="Wingdings" panose="05000000000000000000" pitchFamily="2" charset="2"/>
              <a:buChar char="q"/>
            </a:pPr>
            <a:r>
              <a:rPr lang="en-US" sz="2000" b="1" dirty="0">
                <a:solidFill>
                  <a:srgbClr val="000000"/>
                </a:solidFill>
                <a:effectLst/>
                <a:latin typeface="Times New Roman" panose="02020603050405020304" pitchFamily="18" charset="0"/>
                <a:ea typeface="Times New Roman" panose="02020603050405020304" pitchFamily="18" charset="0"/>
              </a:rPr>
              <a:t>Explicit Cost</a:t>
            </a:r>
            <a:r>
              <a:rPr lang="en-US" sz="2000" dirty="0">
                <a:solidFill>
                  <a:srgbClr val="000000"/>
                </a:solidFill>
                <a:effectLst/>
                <a:latin typeface="Times New Roman" panose="02020603050405020304" pitchFamily="18" charset="0"/>
                <a:ea typeface="Times New Roman" panose="02020603050405020304" pitchFamily="18" charset="0"/>
              </a:rPr>
              <a:t>-The explicit cost of any source of capital may be defined as the discount rate equals to the present value of the cash inflows that are incremental to the taking of financing opportunity with the present value of its incremental cash outflow. In other words, explicit cost or direct cost refers to the interest rate adjusted for tax savings and the cost of raising funds.</a:t>
            </a:r>
            <a:endParaRPr lang="en-IN" sz="2000" dirty="0">
              <a:solidFill>
                <a:srgbClr val="000000"/>
              </a:solidFill>
              <a:effectLst/>
              <a:latin typeface="Calibri" panose="020F0502020204030204" pitchFamily="34" charset="0"/>
              <a:ea typeface="Calibri" panose="020F0502020204030204" pitchFamily="34" charset="0"/>
            </a:endParaRPr>
          </a:p>
          <a:p>
            <a:pPr lvl="0" algn="just">
              <a:lnSpc>
                <a:spcPct val="107000"/>
              </a:lnSpc>
              <a:spcAft>
                <a:spcPts val="800"/>
              </a:spcAft>
              <a:buFont typeface="Wingdings" panose="05000000000000000000" pitchFamily="2" charset="2"/>
              <a:buChar char="q"/>
            </a:pPr>
            <a:r>
              <a:rPr lang="en-US" sz="2000" b="1" dirty="0">
                <a:solidFill>
                  <a:srgbClr val="000000"/>
                </a:solidFill>
                <a:effectLst/>
                <a:latin typeface="Times New Roman" panose="02020603050405020304" pitchFamily="18" charset="0"/>
                <a:ea typeface="Times New Roman" panose="02020603050405020304" pitchFamily="18" charset="0"/>
              </a:rPr>
              <a:t>Implicit Cost</a:t>
            </a:r>
            <a:r>
              <a:rPr lang="en-US" sz="2000" dirty="0">
                <a:solidFill>
                  <a:srgbClr val="000000"/>
                </a:solidFill>
                <a:effectLst/>
                <a:latin typeface="Times New Roman" panose="02020603050405020304" pitchFamily="18" charset="0"/>
                <a:ea typeface="Times New Roman" panose="02020603050405020304" pitchFamily="18" charset="0"/>
              </a:rPr>
              <a:t> -It is the rate of return associated with the best investment opportunity for the firm and its shareholders that will be foregone of the project presently under consideration by the firm was accepted. </a:t>
            </a:r>
            <a:endParaRPr lang="en-IN" sz="2000" dirty="0">
              <a:solidFill>
                <a:srgbClr val="000000"/>
              </a:solidFill>
              <a:effectLst/>
              <a:latin typeface="Calibri" panose="020F0502020204030204" pitchFamily="34" charset="0"/>
              <a:ea typeface="Calibri" panose="020F0502020204030204" pitchFamily="34" charset="0"/>
            </a:endParaRPr>
          </a:p>
          <a:p>
            <a:pPr lvl="0" algn="just">
              <a:lnSpc>
                <a:spcPct val="107000"/>
              </a:lnSpc>
              <a:spcAft>
                <a:spcPts val="800"/>
              </a:spcAft>
              <a:buFont typeface="Wingdings" panose="05000000000000000000" pitchFamily="2" charset="2"/>
              <a:buChar char="q"/>
            </a:pPr>
            <a:r>
              <a:rPr lang="en-US" sz="2000" b="1" dirty="0">
                <a:solidFill>
                  <a:srgbClr val="000000"/>
                </a:solidFill>
                <a:effectLst/>
                <a:latin typeface="Times New Roman" panose="02020603050405020304" pitchFamily="18" charset="0"/>
                <a:ea typeface="Times New Roman" panose="02020603050405020304" pitchFamily="18" charset="0"/>
              </a:rPr>
              <a:t>Marginal Cost</a:t>
            </a:r>
            <a:r>
              <a:rPr lang="en-US" sz="2000" dirty="0">
                <a:solidFill>
                  <a:srgbClr val="000000"/>
                </a:solidFill>
                <a:effectLst/>
                <a:latin typeface="Times New Roman" panose="02020603050405020304" pitchFamily="18" charset="0"/>
                <a:ea typeface="Times New Roman" panose="02020603050405020304" pitchFamily="18" charset="0"/>
              </a:rPr>
              <a:t> -It is the additional cost incurred to obtain additional funds required by a firm. It refers to the change in the total cost of capital resulting from the use of additional funds.</a:t>
            </a:r>
            <a:endParaRPr lang="en-IN" sz="2000" dirty="0">
              <a:solidFill>
                <a:srgbClr val="000000"/>
              </a:solidFill>
              <a:effectLst/>
              <a:latin typeface="Calibri" panose="020F0502020204030204" pitchFamily="34" charset="0"/>
              <a:ea typeface="Calibri" panose="020F0502020204030204" pitchFamily="34" charset="0"/>
            </a:endParaRPr>
          </a:p>
          <a:p>
            <a:pPr>
              <a:buFont typeface="Wingdings" panose="05000000000000000000" pitchFamily="2" charset="2"/>
              <a:buChar char="q"/>
            </a:pPr>
            <a:endParaRPr lang="en-IN" sz="2000" dirty="0"/>
          </a:p>
        </p:txBody>
      </p:sp>
    </p:spTree>
    <p:extLst>
      <p:ext uri="{BB962C8B-B14F-4D97-AF65-F5344CB8AC3E}">
        <p14:creationId xmlns:p14="http://schemas.microsoft.com/office/powerpoint/2010/main" val="418478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9C09-FF0C-36EA-D164-6A97CA1F1A4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0D1B459-8D5A-931B-2839-341C3577D48A}"/>
              </a:ext>
            </a:extLst>
          </p:cNvPr>
          <p:cNvSpPr>
            <a:spLocks noGrp="1"/>
          </p:cNvSpPr>
          <p:nvPr>
            <p:ph idx="1"/>
          </p:nvPr>
        </p:nvSpPr>
        <p:spPr/>
        <p:txBody>
          <a:bodyPr>
            <a:noAutofit/>
          </a:bodyPr>
          <a:lstStyle/>
          <a:p>
            <a:pPr lvl="0" algn="just">
              <a:lnSpc>
                <a:spcPct val="107000"/>
              </a:lnSpc>
              <a:spcAft>
                <a:spcPts val="800"/>
              </a:spcAft>
              <a:buFont typeface="Wingdings" panose="05000000000000000000" pitchFamily="2" charset="2"/>
              <a:buChar char="q"/>
            </a:pPr>
            <a:r>
              <a:rPr lang="en-US" sz="2000" b="1" dirty="0">
                <a:solidFill>
                  <a:srgbClr val="000000"/>
                </a:solidFill>
                <a:effectLst/>
                <a:latin typeface="Times New Roman" panose="02020603050405020304" pitchFamily="18" charset="0"/>
                <a:ea typeface="Times New Roman" panose="02020603050405020304" pitchFamily="18" charset="0"/>
              </a:rPr>
              <a:t>Average Cost/Composite/Overall Cost </a:t>
            </a:r>
            <a:r>
              <a:rPr lang="en-US" sz="2000" dirty="0">
                <a:solidFill>
                  <a:srgbClr val="000000"/>
                </a:solidFill>
                <a:effectLst/>
                <a:latin typeface="Times New Roman" panose="02020603050405020304" pitchFamily="18" charset="0"/>
                <a:ea typeface="Times New Roman" panose="02020603050405020304" pitchFamily="18" charset="0"/>
              </a:rPr>
              <a:t>-Average cost of capital is the weighted average cost of capital calculated on the basis of costs of the different components of equity, preference shares, debentures and retained earnings. </a:t>
            </a:r>
            <a:endParaRPr lang="en-IN" sz="2000" dirty="0">
              <a:solidFill>
                <a:srgbClr val="000000"/>
              </a:solidFill>
              <a:effectLst/>
              <a:latin typeface="Calibri" panose="020F0502020204030204" pitchFamily="34" charset="0"/>
              <a:ea typeface="Calibri" panose="020F0502020204030204" pitchFamily="34" charset="0"/>
            </a:endParaRPr>
          </a:p>
          <a:p>
            <a:pPr lvl="0" algn="just">
              <a:lnSpc>
                <a:spcPct val="107000"/>
              </a:lnSpc>
              <a:spcAft>
                <a:spcPts val="800"/>
              </a:spcAft>
              <a:buFont typeface="Wingdings" panose="05000000000000000000" pitchFamily="2" charset="2"/>
              <a:buChar char="q"/>
            </a:pPr>
            <a:r>
              <a:rPr lang="en-US" sz="2000" b="1" dirty="0">
                <a:solidFill>
                  <a:srgbClr val="000000"/>
                </a:solidFill>
                <a:effectLst/>
                <a:latin typeface="Times New Roman" panose="02020603050405020304" pitchFamily="18" charset="0"/>
                <a:ea typeface="Times New Roman" panose="02020603050405020304" pitchFamily="18" charset="0"/>
              </a:rPr>
              <a:t>Historic Cost/ Book Cost</a:t>
            </a:r>
            <a:r>
              <a:rPr lang="en-US" sz="2000" dirty="0">
                <a:solidFill>
                  <a:srgbClr val="000000"/>
                </a:solidFill>
                <a:effectLst/>
                <a:latin typeface="Times New Roman" panose="02020603050405020304" pitchFamily="18" charset="0"/>
                <a:ea typeface="Times New Roman" panose="02020603050405020304" pitchFamily="18" charset="0"/>
              </a:rPr>
              <a:t> -Historical cost refers to the cost, which has already been incurred for financing a project. </a:t>
            </a:r>
            <a:endParaRPr lang="en-IN" sz="2000" dirty="0">
              <a:solidFill>
                <a:srgbClr val="000000"/>
              </a:solidFill>
              <a:effectLst/>
              <a:latin typeface="Calibri" panose="020F0502020204030204" pitchFamily="34" charset="0"/>
              <a:ea typeface="Calibri" panose="020F0502020204030204" pitchFamily="34" charset="0"/>
            </a:endParaRPr>
          </a:p>
          <a:p>
            <a:pPr lvl="0" algn="just">
              <a:lnSpc>
                <a:spcPct val="107000"/>
              </a:lnSpc>
              <a:spcAft>
                <a:spcPts val="800"/>
              </a:spcAft>
              <a:buFont typeface="Wingdings" panose="05000000000000000000" pitchFamily="2" charset="2"/>
              <a:buChar char="q"/>
            </a:pPr>
            <a:r>
              <a:rPr lang="en-US" sz="2000" b="1" dirty="0">
                <a:solidFill>
                  <a:srgbClr val="000000"/>
                </a:solidFill>
                <a:effectLst/>
                <a:latin typeface="Times New Roman" panose="02020603050405020304" pitchFamily="18" charset="0"/>
                <a:ea typeface="Times New Roman" panose="02020603050405020304" pitchFamily="18" charset="0"/>
              </a:rPr>
              <a:t>Future Cost </a:t>
            </a:r>
            <a:r>
              <a:rPr lang="en-US" sz="2000" dirty="0">
                <a:solidFill>
                  <a:srgbClr val="000000"/>
                </a:solidFill>
                <a:effectLst/>
                <a:latin typeface="Times New Roman" panose="02020603050405020304" pitchFamily="18" charset="0"/>
                <a:ea typeface="Times New Roman" panose="02020603050405020304" pitchFamily="18" charset="0"/>
              </a:rPr>
              <a:t>-It refers to the expected cost of funds to be raised for financing a project. For all decision-making purposes, future cost is the relevant one than in comparison with the historic cost.</a:t>
            </a:r>
            <a:endParaRPr lang="en-IN" sz="2000" dirty="0">
              <a:solidFill>
                <a:srgbClr val="000000"/>
              </a:solidFill>
              <a:effectLst/>
              <a:latin typeface="Calibri" panose="020F0502020204030204" pitchFamily="34" charset="0"/>
              <a:ea typeface="Calibri" panose="020F0502020204030204" pitchFamily="34" charset="0"/>
            </a:endParaRPr>
          </a:p>
          <a:p>
            <a:pPr lvl="0" algn="just">
              <a:lnSpc>
                <a:spcPct val="107000"/>
              </a:lnSpc>
              <a:spcAft>
                <a:spcPts val="800"/>
              </a:spcAft>
              <a:buFont typeface="Wingdings" panose="05000000000000000000" pitchFamily="2" charset="2"/>
              <a:buChar char="q"/>
            </a:pPr>
            <a:r>
              <a:rPr lang="en-US" sz="2000" b="1" dirty="0">
                <a:solidFill>
                  <a:srgbClr val="000000"/>
                </a:solidFill>
                <a:effectLst/>
                <a:latin typeface="Times New Roman" panose="02020603050405020304" pitchFamily="18" charset="0"/>
                <a:ea typeface="Times New Roman" panose="02020603050405020304" pitchFamily="18" charset="0"/>
              </a:rPr>
              <a:t>Spot Cost -</a:t>
            </a:r>
            <a:r>
              <a:rPr lang="en-US" sz="2000" dirty="0">
                <a:solidFill>
                  <a:srgbClr val="000000"/>
                </a:solidFill>
                <a:effectLst/>
                <a:latin typeface="Times New Roman" panose="02020603050405020304" pitchFamily="18" charset="0"/>
                <a:ea typeface="Times New Roman" panose="02020603050405020304" pitchFamily="18" charset="0"/>
              </a:rPr>
              <a:t>The cost that are prevailing in the market at a certain time.</a:t>
            </a:r>
            <a:endParaRPr lang="en-IN" sz="2000" dirty="0">
              <a:solidFill>
                <a:srgbClr val="000000"/>
              </a:solidFill>
              <a:effectLst/>
              <a:latin typeface="Calibri" panose="020F0502020204030204" pitchFamily="34" charset="0"/>
              <a:ea typeface="Calibri" panose="020F0502020204030204" pitchFamily="34" charset="0"/>
            </a:endParaRPr>
          </a:p>
          <a:p>
            <a:pPr marL="0" indent="0" algn="just">
              <a:lnSpc>
                <a:spcPct val="107000"/>
              </a:lnSpc>
              <a:spcAft>
                <a:spcPts val="800"/>
              </a:spcAft>
              <a:buNone/>
            </a:pPr>
            <a:endParaRPr lang="en-IN" sz="2000" dirty="0">
              <a:effectLst/>
              <a:latin typeface="Calibri" panose="020F0502020204030204" pitchFamily="34" charset="0"/>
              <a:ea typeface="Calibri" panose="020F0502020204030204" pitchFamily="34" charset="0"/>
            </a:endParaRPr>
          </a:p>
          <a:p>
            <a:pPr>
              <a:buFont typeface="Wingdings" panose="05000000000000000000" pitchFamily="2" charset="2"/>
              <a:buChar char="q"/>
            </a:pPr>
            <a:endParaRPr lang="en-IN" sz="2000" dirty="0"/>
          </a:p>
        </p:txBody>
      </p:sp>
    </p:spTree>
    <p:extLst>
      <p:ext uri="{BB962C8B-B14F-4D97-AF65-F5344CB8AC3E}">
        <p14:creationId xmlns:p14="http://schemas.microsoft.com/office/powerpoint/2010/main" val="342840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E636A-30BF-85CF-4BC9-8CE66A4E557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B95FA2D-BFE2-2D5E-E78C-3FB5DD014015}"/>
              </a:ext>
            </a:extLst>
          </p:cNvPr>
          <p:cNvSpPr>
            <a:spLocks noGrp="1"/>
          </p:cNvSpPr>
          <p:nvPr>
            <p:ph idx="1"/>
          </p:nvPr>
        </p:nvSpPr>
        <p:spPr/>
        <p:txBody>
          <a:bodyPr>
            <a:normAutofit/>
          </a:bodyPr>
          <a:lstStyle/>
          <a:p>
            <a:pPr marL="0" indent="0" algn="ctr">
              <a:buNone/>
            </a:pPr>
            <a:r>
              <a:rPr lang="en-US" sz="4800" dirty="0">
                <a:latin typeface="Stencil" panose="040409050D0802020404" pitchFamily="82" charset="0"/>
              </a:rPr>
              <a:t>THANK YOU</a:t>
            </a:r>
            <a:endParaRPr lang="en-IN" sz="4800" dirty="0">
              <a:latin typeface="Stencil" panose="040409050D0802020404" pitchFamily="82" charset="0"/>
            </a:endParaRPr>
          </a:p>
        </p:txBody>
      </p:sp>
    </p:spTree>
    <p:extLst>
      <p:ext uri="{BB962C8B-B14F-4D97-AF65-F5344CB8AC3E}">
        <p14:creationId xmlns:p14="http://schemas.microsoft.com/office/powerpoint/2010/main" val="10336655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15</TotalTime>
  <Words>359</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Garamond</vt:lpstr>
      <vt:lpstr>Stencil</vt:lpstr>
      <vt:lpstr>Times New Roman</vt:lpstr>
      <vt:lpstr>Wingdings</vt:lpstr>
      <vt:lpstr>Organic</vt:lpstr>
      <vt:lpstr>PowerPoint Presentation</vt:lpstr>
      <vt:lpstr>Measurement of Cost of Capital </vt:lpstr>
      <vt:lpstr>PowerPoint Presentation</vt:lpstr>
      <vt:lpstr>Classification of Cost of Capital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Shailee Upadhayay</dc:creator>
  <cp:lastModifiedBy>Shailee Upadhayay</cp:lastModifiedBy>
  <cp:revision>1</cp:revision>
  <dcterms:created xsi:type="dcterms:W3CDTF">2023-03-10T10:08:51Z</dcterms:created>
  <dcterms:modified xsi:type="dcterms:W3CDTF">2023-03-10T10:24:27Z</dcterms:modified>
</cp:coreProperties>
</file>